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AABD-ACB9-41D2-9853-F970BF47DE42}" type="datetimeFigureOut">
              <a:rPr lang="en-US" smtClean="0"/>
              <a:pPr/>
              <a:t>8/9/2019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5954-3FE9-4470-9C5A-FAB162D116B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AABD-ACB9-41D2-9853-F970BF47DE42}" type="datetimeFigureOut">
              <a:rPr lang="en-US" smtClean="0"/>
              <a:pPr/>
              <a:t>8/9/2019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5954-3FE9-4470-9C5A-FAB162D116B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AABD-ACB9-41D2-9853-F970BF47DE42}" type="datetimeFigureOut">
              <a:rPr lang="en-US" smtClean="0"/>
              <a:pPr/>
              <a:t>8/9/2019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5954-3FE9-4470-9C5A-FAB162D116B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AABD-ACB9-41D2-9853-F970BF47DE42}" type="datetimeFigureOut">
              <a:rPr lang="en-US" smtClean="0"/>
              <a:pPr/>
              <a:t>8/9/2019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5954-3FE9-4470-9C5A-FAB162D116B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AABD-ACB9-41D2-9853-F970BF47DE42}" type="datetimeFigureOut">
              <a:rPr lang="en-US" smtClean="0"/>
              <a:pPr/>
              <a:t>8/9/2019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5954-3FE9-4470-9C5A-FAB162D116B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AABD-ACB9-41D2-9853-F970BF47DE42}" type="datetimeFigureOut">
              <a:rPr lang="en-US" smtClean="0"/>
              <a:pPr/>
              <a:t>8/9/2019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5954-3FE9-4470-9C5A-FAB162D116B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AABD-ACB9-41D2-9853-F970BF47DE42}" type="datetimeFigureOut">
              <a:rPr lang="en-US" smtClean="0"/>
              <a:pPr/>
              <a:t>8/9/2019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5954-3FE9-4470-9C5A-FAB162D116B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AABD-ACB9-41D2-9853-F970BF47DE42}" type="datetimeFigureOut">
              <a:rPr lang="en-US" smtClean="0"/>
              <a:pPr/>
              <a:t>8/9/2019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5954-3FE9-4470-9C5A-FAB162D116B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AABD-ACB9-41D2-9853-F970BF47DE42}" type="datetimeFigureOut">
              <a:rPr lang="en-US" smtClean="0"/>
              <a:pPr/>
              <a:t>8/9/2019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5954-3FE9-4470-9C5A-FAB162D116B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AABD-ACB9-41D2-9853-F970BF47DE42}" type="datetimeFigureOut">
              <a:rPr lang="en-US" smtClean="0"/>
              <a:pPr/>
              <a:t>8/9/2019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5954-3FE9-4470-9C5A-FAB162D116B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AABD-ACB9-41D2-9853-F970BF47DE42}" type="datetimeFigureOut">
              <a:rPr lang="en-US" smtClean="0"/>
              <a:pPr/>
              <a:t>8/9/2019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5954-3FE9-4470-9C5A-FAB162D116B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EAABD-ACB9-41D2-9853-F970BF47DE42}" type="datetimeFigureOut">
              <a:rPr lang="en-US" smtClean="0"/>
              <a:pPr/>
              <a:t>8/9/2019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45954-3FE9-4470-9C5A-FAB162D116B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772400" cy="1470025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>
                <a:solidFill>
                  <a:schemeClr val="tx2">
                    <a:lumMod val="50000"/>
                  </a:schemeClr>
                </a:solidFill>
              </a:rPr>
              <a:t>CARBON AND COMPOUNDS</a:t>
            </a:r>
            <a:endParaRPr lang="en-IN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4800" dirty="0" smtClean="0">
                <a:solidFill>
                  <a:srgbClr val="002060"/>
                </a:solidFill>
              </a:rPr>
              <a:t>VERSATILE NATURE OF CARBON</a:t>
            </a:r>
            <a:endParaRPr lang="en-IN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IN" b="1" dirty="0" smtClean="0"/>
              <a:t>TYPES OF COVALENT BOND</a:t>
            </a:r>
            <a:endParaRPr lang="en-IN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071678"/>
            <a:ext cx="7643865" cy="43577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214446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>
                <a:latin typeface="Agency FB" pitchFamily="34" charset="0"/>
              </a:rPr>
              <a:t>VERSATILE NATURE OF CARBON</a:t>
            </a:r>
            <a:endParaRPr lang="en-IN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929222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perspectiveFront"/>
            <a:lightRig rig="threePt" dir="t"/>
          </a:scene3d>
        </p:spPr>
        <p:txBody>
          <a:bodyPr>
            <a:noAutofit/>
          </a:bodyPr>
          <a:lstStyle/>
          <a:p>
            <a:r>
              <a:rPr lang="en-IN" sz="2800" b="1" dirty="0" err="1" smtClean="0">
                <a:latin typeface="Agency FB" pitchFamily="34" charset="0"/>
              </a:rPr>
              <a:t>Tetravalency</a:t>
            </a:r>
            <a:r>
              <a:rPr lang="en-IN" sz="2800" b="1" dirty="0" smtClean="0">
                <a:latin typeface="Agency FB" pitchFamily="34" charset="0"/>
              </a:rPr>
              <a:t>: </a:t>
            </a:r>
            <a:r>
              <a:rPr lang="en-IN" sz="2800" dirty="0" smtClean="0">
                <a:latin typeface="Agency FB" pitchFamily="34" charset="0"/>
              </a:rPr>
              <a:t>Tetra </a:t>
            </a:r>
            <a:r>
              <a:rPr lang="en-IN" sz="2800" dirty="0" smtClean="0">
                <a:latin typeface="Agency FB" pitchFamily="34" charset="0"/>
              </a:rPr>
              <a:t>means four and </a:t>
            </a:r>
            <a:r>
              <a:rPr lang="en-IN" sz="2800" dirty="0" err="1" smtClean="0">
                <a:latin typeface="Agency FB" pitchFamily="34" charset="0"/>
              </a:rPr>
              <a:t>valency</a:t>
            </a:r>
            <a:r>
              <a:rPr lang="en-IN" sz="2800" dirty="0" smtClean="0">
                <a:latin typeface="Agency FB" pitchFamily="34" charset="0"/>
              </a:rPr>
              <a:t> means the number of electrons gained or </a:t>
            </a:r>
            <a:r>
              <a:rPr lang="en-IN" sz="2800" dirty="0" smtClean="0">
                <a:latin typeface="Agency FB" pitchFamily="34" charset="0"/>
              </a:rPr>
              <a:t>lost </a:t>
            </a:r>
            <a:r>
              <a:rPr lang="en-IN" sz="2800" dirty="0" smtClean="0">
                <a:latin typeface="Agency FB" pitchFamily="34" charset="0"/>
              </a:rPr>
              <a:t>or shared to attain stable configuration. So, </a:t>
            </a:r>
            <a:r>
              <a:rPr lang="en-IN" sz="2800" dirty="0" err="1" smtClean="0">
                <a:latin typeface="Agency FB" pitchFamily="34" charset="0"/>
              </a:rPr>
              <a:t>tetravalency</a:t>
            </a:r>
            <a:r>
              <a:rPr lang="en-IN" sz="2800" dirty="0" smtClean="0">
                <a:latin typeface="Agency FB" pitchFamily="34" charset="0"/>
              </a:rPr>
              <a:t> refers to the phenomenon of sharing four electrons by an element to attain stable condition</a:t>
            </a:r>
            <a:r>
              <a:rPr lang="en-IN" sz="2800" dirty="0" smtClean="0">
                <a:latin typeface="Agency FB" pitchFamily="34" charset="0"/>
              </a:rPr>
              <a:t>. Now</a:t>
            </a:r>
            <a:r>
              <a:rPr lang="en-IN" sz="2800" dirty="0" smtClean="0">
                <a:latin typeface="Agency FB" pitchFamily="34" charset="0"/>
              </a:rPr>
              <a:t>, the electronic configuration of carbon is 2, 4. It shares four electrons with other elements to attain a stable configuration</a:t>
            </a:r>
            <a:r>
              <a:rPr lang="en-IN" sz="2800" dirty="0" smtClean="0">
                <a:latin typeface="Agency FB" pitchFamily="34" charset="0"/>
              </a:rPr>
              <a:t>.</a:t>
            </a:r>
          </a:p>
          <a:p>
            <a:endParaRPr lang="en-IN" sz="2800" dirty="0" smtClean="0">
              <a:latin typeface="Agency FB" pitchFamily="34" charset="0"/>
            </a:endParaRPr>
          </a:p>
          <a:p>
            <a:r>
              <a:rPr lang="en-IN" sz="2800" b="1" dirty="0" smtClean="0">
                <a:latin typeface="Agency FB" pitchFamily="34" charset="0"/>
              </a:rPr>
              <a:t>Catenation: </a:t>
            </a:r>
            <a:r>
              <a:rPr lang="en-IN" sz="2800" dirty="0" smtClean="0">
                <a:latin typeface="Agency FB" pitchFamily="34" charset="0"/>
              </a:rPr>
              <a:t>This </a:t>
            </a:r>
            <a:r>
              <a:rPr lang="en-IN" sz="2800" dirty="0" smtClean="0">
                <a:latin typeface="Agency FB" pitchFamily="34" charset="0"/>
              </a:rPr>
              <a:t>is a property of self-linking. This property depends on size of atom which will decide the M-M bond strength. This property is more unique for carbon as more than thousand atoms of carbon can be </a:t>
            </a:r>
            <a:r>
              <a:rPr lang="en-IN" sz="2800" dirty="0" smtClean="0">
                <a:latin typeface="Agency FB" pitchFamily="34" charset="0"/>
              </a:rPr>
              <a:t>linked.</a:t>
            </a:r>
            <a:endParaRPr lang="en-IN" sz="2800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0"/>
            <a:ext cx="6929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/>
              <a:t>COVALENT NATURE OF CARBON</a:t>
            </a:r>
            <a:endParaRPr lang="en-IN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610136"/>
            <a:ext cx="864399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2800" dirty="0" smtClean="0">
                <a:latin typeface="Agency FB" pitchFamily="34" charset="0"/>
              </a:rPr>
              <a:t>Carbon has atomic number 6. 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>
                <a:latin typeface="Agency FB" pitchFamily="34" charset="0"/>
              </a:rPr>
              <a:t> Electronic </a:t>
            </a:r>
            <a:r>
              <a:rPr lang="en-IN" sz="2800" dirty="0" smtClean="0">
                <a:latin typeface="Agency FB" pitchFamily="34" charset="0"/>
              </a:rPr>
              <a:t>configuration is ( 2,4</a:t>
            </a:r>
            <a:r>
              <a:rPr lang="en-IN" sz="2800" dirty="0" smtClean="0">
                <a:latin typeface="Agency FB" pitchFamily="34" charset="0"/>
              </a:rPr>
              <a:t>). 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>
                <a:latin typeface="Agency FB" pitchFamily="34" charset="0"/>
              </a:rPr>
              <a:t>Like </a:t>
            </a:r>
            <a:r>
              <a:rPr lang="en-IN" sz="2800" dirty="0" smtClean="0">
                <a:latin typeface="Agency FB" pitchFamily="34" charset="0"/>
              </a:rPr>
              <a:t>every atom carbon atom also tries to complete it's </a:t>
            </a:r>
            <a:r>
              <a:rPr lang="en-IN" sz="2800" dirty="0" smtClean="0">
                <a:latin typeface="Agency FB" pitchFamily="34" charset="0"/>
              </a:rPr>
              <a:t>octet </a:t>
            </a:r>
            <a:r>
              <a:rPr lang="en-IN" sz="2800" dirty="0" smtClean="0">
                <a:latin typeface="Agency FB" pitchFamily="34" charset="0"/>
              </a:rPr>
              <a:t>(fill it's outermost shell with 8 electrons). </a:t>
            </a:r>
            <a:endParaRPr lang="en-IN" sz="2800" dirty="0" smtClean="0">
              <a:latin typeface="Agency FB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800" dirty="0" smtClean="0">
                <a:latin typeface="Agency FB" pitchFamily="34" charset="0"/>
              </a:rPr>
              <a:t>Carbon </a:t>
            </a:r>
            <a:r>
              <a:rPr lang="en-IN" sz="2800" dirty="0" smtClean="0">
                <a:latin typeface="Agency FB" pitchFamily="34" charset="0"/>
              </a:rPr>
              <a:t>has to either gain four electrons or lose four electrons. </a:t>
            </a:r>
            <a:endParaRPr lang="en-IN" sz="2800" dirty="0" smtClean="0">
              <a:latin typeface="Agency FB" pitchFamily="34" charset="0"/>
            </a:endParaRPr>
          </a:p>
          <a:p>
            <a:r>
              <a:rPr lang="en-IN" sz="2800" dirty="0" smtClean="0">
                <a:latin typeface="Agency FB" pitchFamily="34" charset="0"/>
              </a:rPr>
              <a:t>When </a:t>
            </a:r>
            <a:r>
              <a:rPr lang="en-IN" sz="2800" dirty="0" smtClean="0">
                <a:latin typeface="Agency FB" pitchFamily="34" charset="0"/>
              </a:rPr>
              <a:t>it will gain four electrons it will acquire four negative charges and become </a:t>
            </a:r>
            <a:r>
              <a:rPr lang="en-IN" sz="2800" dirty="0" smtClean="0">
                <a:latin typeface="Agency FB" pitchFamily="34" charset="0"/>
              </a:rPr>
              <a:t>C</a:t>
            </a:r>
            <a:r>
              <a:rPr lang="en-IN" sz="3200" dirty="0" smtClean="0">
                <a:latin typeface="Agency FB" pitchFamily="34" charset="0"/>
              </a:rPr>
              <a:t>-4 </a:t>
            </a:r>
            <a:r>
              <a:rPr lang="en-IN" sz="3200" dirty="0" smtClean="0">
                <a:latin typeface="Agency FB" pitchFamily="34" charset="0"/>
              </a:rPr>
              <a:t>. C-4 </a:t>
            </a:r>
            <a:r>
              <a:rPr lang="en-IN" sz="2800" dirty="0" smtClean="0">
                <a:latin typeface="Agency FB" pitchFamily="34" charset="0"/>
              </a:rPr>
              <a:t>is very unstable as negatively charged carbon repels extra electrons .</a:t>
            </a:r>
            <a:endParaRPr lang="en-IN" sz="2800" dirty="0" smtClean="0">
              <a:latin typeface="Agency FB" pitchFamily="34" charset="0"/>
            </a:endParaRPr>
          </a:p>
          <a:p>
            <a:r>
              <a:rPr lang="en-IN" sz="2800" dirty="0" smtClean="0">
                <a:latin typeface="Agency FB" pitchFamily="34" charset="0"/>
              </a:rPr>
              <a:t>when </a:t>
            </a:r>
            <a:r>
              <a:rPr lang="en-IN" sz="2800" dirty="0" smtClean="0">
                <a:latin typeface="Agency FB" pitchFamily="34" charset="0"/>
              </a:rPr>
              <a:t>it loses four electrons and become </a:t>
            </a:r>
            <a:r>
              <a:rPr lang="en-IN" sz="2800" dirty="0" smtClean="0">
                <a:latin typeface="Agency FB" pitchFamily="34" charset="0"/>
              </a:rPr>
              <a:t>C</a:t>
            </a:r>
            <a:r>
              <a:rPr lang="en-IN" sz="3200" dirty="0" smtClean="0">
                <a:latin typeface="Agency FB" pitchFamily="34" charset="0"/>
              </a:rPr>
              <a:t>+4 ,</a:t>
            </a:r>
            <a:r>
              <a:rPr lang="en-IN" sz="2800" dirty="0" smtClean="0">
                <a:latin typeface="Agency FB" pitchFamily="34" charset="0"/>
              </a:rPr>
              <a:t> </a:t>
            </a:r>
            <a:r>
              <a:rPr lang="en-IN" sz="2800" dirty="0" smtClean="0">
                <a:latin typeface="Agency FB" pitchFamily="34" charset="0"/>
              </a:rPr>
              <a:t>needs </a:t>
            </a:r>
            <a:r>
              <a:rPr lang="en-IN" sz="2800" dirty="0" smtClean="0">
                <a:latin typeface="Agency FB" pitchFamily="34" charset="0"/>
              </a:rPr>
              <a:t>a great deal of energy and 6 protons could not deal with </a:t>
            </a:r>
            <a:r>
              <a:rPr lang="en-IN" sz="2400" dirty="0" smtClean="0">
                <a:latin typeface="Agency FB" pitchFamily="34" charset="0"/>
              </a:rPr>
              <a:t>10 </a:t>
            </a:r>
            <a:r>
              <a:rPr lang="en-IN" sz="2400" dirty="0" smtClean="0"/>
              <a:t>electrons.</a:t>
            </a:r>
            <a:r>
              <a:rPr lang="en-IN" sz="2800" dirty="0" smtClean="0"/>
              <a:t> </a:t>
            </a:r>
            <a:r>
              <a:rPr lang="en-IN" sz="2800" dirty="0" smtClean="0">
                <a:latin typeface="Agency FB" pitchFamily="34" charset="0"/>
              </a:rPr>
              <a:t> </a:t>
            </a:r>
            <a:r>
              <a:rPr lang="en-IN" sz="2800" dirty="0" smtClean="0">
                <a:latin typeface="Agency FB" pitchFamily="34" charset="0"/>
              </a:rPr>
              <a:t>As </a:t>
            </a:r>
            <a:r>
              <a:rPr lang="en-IN" sz="2800" dirty="0" smtClean="0">
                <a:latin typeface="Agency FB" pitchFamily="34" charset="0"/>
              </a:rPr>
              <a:t>these two forms </a:t>
            </a:r>
            <a:r>
              <a:rPr lang="en-IN" sz="2800" dirty="0" smtClean="0">
                <a:latin typeface="Agency FB" pitchFamily="34" charset="0"/>
              </a:rPr>
              <a:t>are very unstable and requires much energy carbon completes it's </a:t>
            </a:r>
            <a:r>
              <a:rPr lang="en-IN" sz="2800" dirty="0" smtClean="0">
                <a:latin typeface="Agency FB" pitchFamily="34" charset="0"/>
              </a:rPr>
              <a:t>octet </a:t>
            </a:r>
            <a:r>
              <a:rPr lang="en-IN" sz="2800" dirty="0" smtClean="0">
                <a:latin typeface="Agency FB" pitchFamily="34" charset="0"/>
              </a:rPr>
              <a:t>by sharing electrons with other atoms (forming covalent bonds). As a result carbon has unique capacity of forming chains and branches.</a:t>
            </a:r>
            <a:endParaRPr lang="en-IN" sz="2800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4071942"/>
            <a:ext cx="5286412" cy="25717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1285860"/>
            <a:ext cx="4000528" cy="2571768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4" name="TextBox 3"/>
          <p:cNvSpPr txBox="1"/>
          <p:nvPr/>
        </p:nvSpPr>
        <p:spPr>
          <a:xfrm>
            <a:off x="428596" y="357166"/>
            <a:ext cx="807249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 smtClean="0">
                <a:solidFill>
                  <a:schemeClr val="tx2">
                    <a:lumMod val="50000"/>
                  </a:schemeClr>
                </a:solidFill>
              </a:rPr>
              <a:t>SINGLE COVALENT BOND</a:t>
            </a:r>
            <a:endParaRPr lang="en-IN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214290"/>
            <a:ext cx="7786742" cy="120032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3600" b="1" dirty="0" smtClean="0">
                <a:solidFill>
                  <a:srgbClr val="FF0000"/>
                </a:solidFill>
              </a:rPr>
              <a:t>SINGLE COVALENT BOND IN CARBON COMPOUND</a:t>
            </a:r>
            <a:endParaRPr lang="en-IN" sz="36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792961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DOUNBLE COVALENT BOND</a:t>
            </a:r>
            <a:endParaRPr lang="en-IN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357299"/>
            <a:ext cx="7643866" cy="5000660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8429684" cy="478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b="1" dirty="0" smtClean="0"/>
              <a:t>DOUNBLE COVALENT BOND IN CARBON COMPOUND</a:t>
            </a:r>
            <a:endParaRPr lang="en-IN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b="1" dirty="0" smtClean="0"/>
              <a:t>TRIPLE COVALENT BOND</a:t>
            </a:r>
            <a:endParaRPr lang="en-IN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838324"/>
            <a:ext cx="5429287" cy="409100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chemeClr val="tx2">
                    <a:lumMod val="50000"/>
                  </a:schemeClr>
                </a:solidFill>
              </a:rPr>
              <a:t>TRIPLE COVALENT BOND IN CARBON COMPOUND</a:t>
            </a:r>
            <a:endParaRPr lang="en-IN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214554"/>
            <a:ext cx="614366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236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CARBON AND COMPOUNDS</vt:lpstr>
      <vt:lpstr>VERSATILE NATURE OF CARBON</vt:lpstr>
      <vt:lpstr>Slide 3</vt:lpstr>
      <vt:lpstr>Slide 4</vt:lpstr>
      <vt:lpstr>Slide 5</vt:lpstr>
      <vt:lpstr>DOUNBLE COVALENT BOND</vt:lpstr>
      <vt:lpstr>DOUNBLE COVALENT BOND IN CARBON COMPOUND</vt:lpstr>
      <vt:lpstr>TRIPLE COVALENT BOND</vt:lpstr>
      <vt:lpstr>TRIPLE COVALENT BOND IN CARBON COMPOUND</vt:lpstr>
      <vt:lpstr>TYPES OF COVALENT BOND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CARBON AND COMPOUNDS</dc:title>
  <dc:creator>ismail - [2010]</dc:creator>
  <cp:lastModifiedBy>ismail - [2010]</cp:lastModifiedBy>
  <cp:revision>8</cp:revision>
  <dcterms:created xsi:type="dcterms:W3CDTF">2018-08-26T16:01:19Z</dcterms:created>
  <dcterms:modified xsi:type="dcterms:W3CDTF">2019-08-09T18:05:23Z</dcterms:modified>
</cp:coreProperties>
</file>